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257" r:id="rId4"/>
    <p:sldId id="258" r:id="rId5"/>
    <p:sldId id="259" r:id="rId6"/>
    <p:sldId id="260" r:id="rId7"/>
    <p:sldId id="266" r:id="rId8"/>
    <p:sldId id="262" r:id="rId9"/>
    <p:sldId id="265" r:id="rId10"/>
    <p:sldId id="267" r:id="rId11"/>
    <p:sldId id="268" r:id="rId12"/>
    <p:sldId id="270" r:id="rId13"/>
    <p:sldId id="263" r:id="rId14"/>
    <p:sldId id="271" r:id="rId15"/>
    <p:sldId id="272" r:id="rId16"/>
    <p:sldId id="284" r:id="rId17"/>
    <p:sldId id="276" r:id="rId18"/>
    <p:sldId id="275" r:id="rId19"/>
    <p:sldId id="282" r:id="rId20"/>
    <p:sldId id="274" r:id="rId21"/>
    <p:sldId id="297" r:id="rId22"/>
    <p:sldId id="269" r:id="rId23"/>
    <p:sldId id="281" r:id="rId24"/>
    <p:sldId id="278" r:id="rId25"/>
    <p:sldId id="280" r:id="rId26"/>
    <p:sldId id="283" r:id="rId27"/>
    <p:sldId id="279" r:id="rId28"/>
    <p:sldId id="277" r:id="rId29"/>
    <p:sldId id="26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306" r:id="rId42"/>
    <p:sldId id="300" r:id="rId43"/>
    <p:sldId id="298" r:id="rId44"/>
    <p:sldId id="299" r:id="rId45"/>
    <p:sldId id="308" r:id="rId46"/>
    <p:sldId id="301" r:id="rId47"/>
    <p:sldId id="309" r:id="rId48"/>
    <p:sldId id="302" r:id="rId49"/>
    <p:sldId id="305" r:id="rId50"/>
    <p:sldId id="310" r:id="rId51"/>
    <p:sldId id="303" r:id="rId52"/>
    <p:sldId id="304" r:id="rId53"/>
    <p:sldId id="296" r:id="rId54"/>
    <p:sldId id="307" r:id="rId55"/>
    <p:sldId id="311" r:id="rId56"/>
    <p:sldId id="312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263"/>
            <p14:sldId id="271"/>
            <p14:sldId id="272"/>
            <p14:sldId id="284"/>
            <p14:sldId id="276"/>
            <p14:sldId id="275"/>
            <p14:sldId id="282"/>
            <p14:sldId id="274"/>
            <p14:sldId id="297"/>
            <p14:sldId id="269"/>
            <p14:sldId id="281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00"/>
            <p14:sldId id="298"/>
            <p14:sldId id="299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3528" y="-10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Mediate Long 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Cortisol Sensitizes Epinephrine Responses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3800" y="2229366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8700" y="3707199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14738" y="2749897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6200" y="356870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2730500" y="4030365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3119" y="3707199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80100" y="4030365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6387" y="12700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78476" y="1641396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46056" y="1641396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46056" y="2749897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004676" y="2087781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95652" y="311922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57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Hyperplasia</a:t>
            </a:r>
            <a:endParaRPr lang="en-US" dirty="0" smtClean="0"/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Release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Cortisol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9939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044700"/>
            <a:ext cx="41275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Dwarfism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069947"/>
              </p:ext>
            </p:extLst>
          </p:nvPr>
        </p:nvGraphicFramePr>
        <p:xfrm>
          <a:off x="457200" y="1582616"/>
          <a:ext cx="8553117" cy="34797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1244</Words>
  <Application>Microsoft Macintosh PowerPoint</Application>
  <PresentationFormat>On-screen Show (4:3)</PresentationFormat>
  <Paragraphs>248</Paragraphs>
  <Slides>57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Learning Objectives</vt:lpstr>
      <vt:lpstr>Adrenal Gland Anatomy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Glucocorticoids Mediate Long Term Stress Responses</vt:lpstr>
      <vt:lpstr>Cortisol Summary</vt:lpstr>
      <vt:lpstr>HPA Axis</vt:lpstr>
      <vt:lpstr>ACTH and other Hormones are Generated from POMC Transcripts</vt:lpstr>
      <vt:lpstr>Daily Rhythms of Cortisol Release</vt:lpstr>
      <vt:lpstr>Cortisol Maintains Blood Glucose Levels</vt:lpstr>
      <vt:lpstr>Three Mechanisms to Maintain Blood Glucose Levels</vt:lpstr>
      <vt:lpstr>Effects of Cortisol on Immune Function</vt:lpstr>
      <vt:lpstr>Cortisol Sensitizes Epinephrine Responses</vt:lpstr>
      <vt:lpstr>11b-HSD 2 and Local Concentrations of Glucocorticoids</vt:lpstr>
      <vt:lpstr>Adrenal Steroid Hormone Disfunction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Adrenaline Release vs Cortisol</vt:lpstr>
      <vt:lpstr>Cardiovascular Roles of Epinephrine</vt:lpstr>
      <vt:lpstr>Metabolic Roles of Epinephrine</vt:lpstr>
      <vt:lpstr>Epinephrine Mediated Activation of Glycogenolysis</vt:lpstr>
      <vt:lpstr>Dual Effects of Epinephrine on Gluconeogenesis</vt:lpstr>
      <vt:lpstr>Effects of Epinephrine on Lipid Breakdown</vt:lpstr>
      <vt:lpstr>Pheochromocytoma</vt:lpstr>
      <vt:lpstr>Endocrine Control of Growth</vt:lpstr>
      <vt:lpstr>Learning Objectives</vt:lpstr>
      <vt:lpstr>Human Organ Growth</vt:lpstr>
      <vt:lpstr>Growth Hormone Summary</vt:lpstr>
      <vt:lpstr>Growth Hormone Release</vt:lpstr>
      <vt:lpstr>Regulation of GH Release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43</cp:revision>
  <dcterms:created xsi:type="dcterms:W3CDTF">2015-03-17T15:56:54Z</dcterms:created>
  <dcterms:modified xsi:type="dcterms:W3CDTF">2015-03-20T22:53:24Z</dcterms:modified>
</cp:coreProperties>
</file>